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ine Savalle" initials="AS" lastIdx="11" clrIdx="0">
    <p:extLst>
      <p:ext uri="{19B8F6BF-5375-455C-9EA6-DF929625EA0E}">
        <p15:presenceInfo xmlns:p15="http://schemas.microsoft.com/office/powerpoint/2012/main" userId="4f8820f20f33d3f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9379" autoAdjust="0"/>
  </p:normalViewPr>
  <p:slideViewPr>
    <p:cSldViewPr snapToGrid="0">
      <p:cViewPr varScale="1">
        <p:scale>
          <a:sx n="36" d="100"/>
          <a:sy n="36" d="100"/>
        </p:scale>
        <p:origin x="235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1-16T08:49:14.483" idx="9">
    <p:pos x="690" y="690"/>
    <p:text>Et pour finir, maxime va vous presenter notre bilan.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3463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Le capteur </a:t>
            </a:r>
          </a:p>
          <a:p>
            <a:endParaRPr lang="fr-FR" dirty="0"/>
          </a:p>
          <a:p>
            <a:r>
              <a:rPr lang="fr-FR" dirty="0"/>
              <a:t>+ de courant qui circule dans la patate</a:t>
            </a:r>
          </a:p>
          <a:p>
            <a:r>
              <a:rPr lang="fr-FR" dirty="0"/>
              <a:t>augmentation de la surface d’interface avec l’utilisateur</a:t>
            </a:r>
          </a:p>
          <a:p>
            <a:r>
              <a:rPr lang="fr-FR" dirty="0"/>
              <a:t>abaisse la tension du courant  dans le circuit</a:t>
            </a:r>
          </a:p>
          <a:p>
            <a:endParaRPr lang="fr-FR" dirty="0"/>
          </a:p>
          <a:p>
            <a:r>
              <a:rPr lang="fr-FR" dirty="0"/>
              <a:t>Le circuit</a:t>
            </a:r>
          </a:p>
          <a:p>
            <a:endParaRPr lang="fr-FR" dirty="0"/>
          </a:p>
          <a:p>
            <a:r>
              <a:rPr lang="fr-FR" dirty="0"/>
              <a:t>Carte </a:t>
            </a:r>
            <a:r>
              <a:rPr lang="fr-FR" dirty="0" err="1"/>
              <a:t>arduino</a:t>
            </a:r>
            <a:r>
              <a:rPr lang="fr-FR" dirty="0"/>
              <a:t> fournit le courant en sortie numérique 9 (accepte le courant alternatif)</a:t>
            </a:r>
          </a:p>
          <a:p>
            <a:endParaRPr lang="fr-FR" dirty="0"/>
          </a:p>
          <a:p>
            <a:r>
              <a:rPr lang="fr-FR" dirty="0"/>
              <a:t>Filtre coupe bande (empêche les parasites)</a:t>
            </a:r>
          </a:p>
          <a:p>
            <a:endParaRPr lang="fr-FR" dirty="0"/>
          </a:p>
          <a:p>
            <a:r>
              <a:rPr lang="fr-FR" dirty="0"/>
              <a:t>diode (empêche le condensateur de se décharger dans le sens inverse du courant)</a:t>
            </a:r>
          </a:p>
          <a:p>
            <a:endParaRPr lang="fr-FR" dirty="0"/>
          </a:p>
          <a:p>
            <a:r>
              <a:rPr lang="fr-FR" dirty="0"/>
              <a:t>Condensateur + résistance (Lissage) </a:t>
            </a:r>
          </a:p>
          <a:p>
            <a:endParaRPr lang="fr-FR" dirty="0"/>
          </a:p>
          <a:p>
            <a:r>
              <a:rPr lang="fr-FR" dirty="0"/>
              <a:t>Pull down (tire la tension vers 0)</a:t>
            </a:r>
          </a:p>
          <a:p>
            <a:endParaRPr lang="fr-FR" dirty="0"/>
          </a:p>
          <a:p>
            <a:r>
              <a:rPr lang="fr-FR" dirty="0"/>
              <a:t>ET il reçoit une sortie analogique qui seront </a:t>
            </a:r>
            <a:r>
              <a:rPr lang="fr-FR" dirty="0" err="1"/>
              <a:t>interpreter</a:t>
            </a:r>
            <a:r>
              <a:rPr lang="fr-FR" dirty="0"/>
              <a:t> par les LED </a:t>
            </a:r>
          </a:p>
          <a:p>
            <a:endParaRPr lang="fr-FR" dirty="0"/>
          </a:p>
          <a:p>
            <a:r>
              <a:rPr lang="fr-FR" dirty="0"/>
              <a:t>Antoine va entrer dans les détails a ce sujet.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77562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	Petit </a:t>
            </a:r>
            <a:r>
              <a:rPr lang="fr-FR" dirty="0" err="1"/>
              <a:t>recap</a:t>
            </a:r>
            <a:r>
              <a:rPr lang="fr-FR" dirty="0"/>
              <a:t>: -Besoin d'un </a:t>
            </a:r>
            <a:r>
              <a:rPr lang="fr-FR" dirty="0" err="1"/>
              <a:t>systeme</a:t>
            </a:r>
            <a:r>
              <a:rPr lang="fr-FR" dirty="0"/>
              <a:t> qui </a:t>
            </a:r>
            <a:r>
              <a:rPr lang="fr-FR" dirty="0" err="1"/>
              <a:t>detecte</a:t>
            </a:r>
            <a:r>
              <a:rPr lang="fr-FR" dirty="0"/>
              <a:t> 1 doigt, 2, ...</a:t>
            </a:r>
          </a:p>
          <a:p>
            <a:endParaRPr lang="fr-FR" dirty="0"/>
          </a:p>
          <a:p>
            <a:r>
              <a:rPr lang="fr-FR" dirty="0"/>
              <a:t>	Explication: </a:t>
            </a:r>
            <a:r>
              <a:rPr lang="fr-FR" dirty="0" err="1"/>
              <a:t>systeme</a:t>
            </a:r>
            <a:r>
              <a:rPr lang="fr-FR" dirty="0"/>
              <a:t> LED</a:t>
            </a:r>
          </a:p>
          <a:p>
            <a:r>
              <a:rPr lang="fr-FR" dirty="0"/>
              <a:t>	=&gt; explication </a:t>
            </a:r>
            <a:r>
              <a:rPr lang="fr-FR" dirty="0" err="1"/>
              <a:t>electronique</a:t>
            </a:r>
            <a:endParaRPr lang="fr-FR" dirty="0"/>
          </a:p>
          <a:p>
            <a:r>
              <a:rPr lang="fr-FR" dirty="0"/>
              <a:t>	</a:t>
            </a:r>
          </a:p>
          <a:p>
            <a:r>
              <a:rPr lang="fr-FR" dirty="0"/>
              <a:t>	=&gt; </a:t>
            </a:r>
            <a:r>
              <a:rPr lang="fr-FR" dirty="0" err="1"/>
              <a:t>Frequence</a:t>
            </a:r>
            <a:r>
              <a:rPr lang="fr-FR" dirty="0"/>
              <a:t>, 16 millions </a:t>
            </a:r>
            <a:r>
              <a:rPr lang="fr-FR" dirty="0" err="1"/>
              <a:t>impedance</a:t>
            </a:r>
            <a:r>
              <a:rPr lang="fr-FR" dirty="0"/>
              <a:t> </a:t>
            </a:r>
            <a:r>
              <a:rPr lang="fr-FR" dirty="0" err="1"/>
              <a:t>reduite</a:t>
            </a:r>
            <a:r>
              <a:rPr lang="fr-FR" dirty="0"/>
              <a:t>(1/</a:t>
            </a:r>
            <a:r>
              <a:rPr lang="fr-FR" dirty="0" err="1"/>
              <a:t>jcw</a:t>
            </a:r>
            <a:r>
              <a:rPr lang="fr-FR" dirty="0"/>
              <a:t>) donc tension </a:t>
            </a:r>
            <a:r>
              <a:rPr lang="fr-FR" dirty="0" err="1"/>
              <a:t>superieur</a:t>
            </a:r>
            <a:r>
              <a:rPr lang="fr-FR" dirty="0"/>
              <a:t> donc plus facile de lire le signal 	=&gt; fonction : </a:t>
            </a:r>
            <a:r>
              <a:rPr lang="fr-FR" dirty="0" err="1"/>
              <a:t>analogRead</a:t>
            </a:r>
            <a:r>
              <a:rPr lang="fr-FR" dirty="0"/>
              <a:t>(0) =&gt; permet de lire l'amplitude du signal de la 	tension a chaque </a:t>
            </a:r>
            <a:r>
              <a:rPr lang="fr-FR" dirty="0" err="1"/>
              <a:t>delay</a:t>
            </a:r>
            <a:r>
              <a:rPr lang="fr-FR" dirty="0"/>
              <a:t>(...) </a:t>
            </a:r>
          </a:p>
          <a:p>
            <a:endParaRPr lang="fr-FR" dirty="0"/>
          </a:p>
          <a:p>
            <a:r>
              <a:rPr lang="fr-FR" dirty="0"/>
              <a:t>	On prend cette variable et on la compare a des plages </a:t>
            </a:r>
            <a:r>
              <a:rPr lang="fr-FR" dirty="0" err="1"/>
              <a:t>caracteristique</a:t>
            </a:r>
            <a:r>
              <a:rPr lang="fr-FR" dirty="0"/>
              <a:t> de chaque </a:t>
            </a:r>
            <a:r>
              <a:rPr lang="fr-FR" dirty="0" err="1"/>
              <a:t>facons</a:t>
            </a:r>
            <a:r>
              <a:rPr lang="fr-FR" dirty="0"/>
              <a:t> de toucher</a:t>
            </a:r>
          </a:p>
          <a:p>
            <a:r>
              <a:rPr lang="fr-FR" dirty="0"/>
              <a:t>	</a:t>
            </a:r>
          </a:p>
          <a:p>
            <a:r>
              <a:rPr lang="fr-FR" dirty="0"/>
              <a:t>	Plage = if dans le code // Plage normalement donné par </a:t>
            </a:r>
            <a:r>
              <a:rPr lang="fr-FR" dirty="0" err="1"/>
              <a:t>processing</a:t>
            </a:r>
            <a:r>
              <a:rPr lang="fr-FR" dirty="0"/>
              <a:t> mais trouvé avec test</a:t>
            </a:r>
          </a:p>
          <a:p>
            <a:r>
              <a:rPr lang="fr-FR" dirty="0"/>
              <a:t>	</a:t>
            </a:r>
          </a:p>
          <a:p>
            <a:r>
              <a:rPr lang="fr-FR" dirty="0"/>
              <a:t>	</a:t>
            </a:r>
          </a:p>
          <a:p>
            <a:r>
              <a:rPr lang="fr-FR" dirty="0"/>
              <a:t>	TEST PROTO pour finir</a:t>
            </a:r>
          </a:p>
          <a:p>
            <a:endParaRPr lang="fr-FR" dirty="0"/>
          </a:p>
          <a:p>
            <a:r>
              <a:rPr lang="fr-FR" dirty="0"/>
              <a:t>	Et pour finir, maxime va vous </a:t>
            </a:r>
            <a:r>
              <a:rPr lang="fr-FR" dirty="0" err="1"/>
              <a:t>presenter</a:t>
            </a:r>
            <a:r>
              <a:rPr lang="fr-FR" dirty="0"/>
              <a:t> notre bilan.</a:t>
            </a:r>
          </a:p>
          <a:p>
            <a:r>
              <a:rPr lang="fr-FR" dirty="0"/>
              <a:t>	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127175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Application:</a:t>
            </a:r>
          </a:p>
          <a:p>
            <a:endParaRPr lang="fr-FR" dirty="0"/>
          </a:p>
          <a:p>
            <a:pPr marL="342900" indent="-342900">
              <a:buFontTx/>
              <a:buChar char="-"/>
            </a:pPr>
            <a:r>
              <a:rPr lang="fr-FR" dirty="0"/>
              <a:t>Volets qui tamise la lumière en fonction du nombre de doigts sur l’interrupteur.</a:t>
            </a:r>
          </a:p>
          <a:p>
            <a:pPr marL="342900" indent="-342900">
              <a:buFontTx/>
              <a:buChar char="-"/>
            </a:pPr>
            <a:endParaRPr lang="fr-FR" dirty="0"/>
          </a:p>
          <a:p>
            <a:pPr marL="342900" indent="-342900">
              <a:buFontTx/>
              <a:buChar char="-"/>
            </a:pPr>
            <a:r>
              <a:rPr lang="fr-FR" dirty="0"/>
              <a:t>Amélioration de la chasse d’eau.</a:t>
            </a:r>
          </a:p>
        </p:txBody>
      </p:sp>
    </p:spTree>
    <p:extLst>
      <p:ext uri="{BB962C8B-B14F-4D97-AF65-F5344CB8AC3E}">
        <p14:creationId xmlns:p14="http://schemas.microsoft.com/office/powerpoint/2010/main" val="1767032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re et sous-titr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1422400" y="5245100"/>
            <a:ext cx="10541000" cy="26289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1422400" y="7861300"/>
            <a:ext cx="10541000" cy="13716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 photo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pic" sz="quarter" idx="13"/>
          </p:nvPr>
        </p:nvSpPr>
        <p:spPr>
          <a:xfrm>
            <a:off x="8597900" y="43561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pic" idx="14"/>
          </p:nvPr>
        </p:nvSpPr>
        <p:spPr>
          <a:xfrm>
            <a:off x="368899" y="368300"/>
            <a:ext cx="81407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pic" sz="quarter" idx="15"/>
          </p:nvPr>
        </p:nvSpPr>
        <p:spPr>
          <a:xfrm>
            <a:off x="8597900" y="3683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0" name="Shape 120"/>
          <p:cNvSpPr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121" name="Shape 121"/>
          <p:cNvSpPr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22" name="Shape 1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1 vers le hau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pic" idx="13"/>
          </p:nvPr>
        </p:nvSpPr>
        <p:spPr>
          <a:xfrm>
            <a:off x="368899" y="368300"/>
            <a:ext cx="122682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4" name="Shape 1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/>
          </p:cNvSpPr>
          <p:nvPr>
            <p:ph type="body" sz="quarter" idx="13"/>
          </p:nvPr>
        </p:nvSpPr>
        <p:spPr>
          <a:xfrm>
            <a:off x="1270000" y="4292600"/>
            <a:ext cx="104648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« Saisissez une citation ici. »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52344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2800" i="1"/>
            </a:lvl1pPr>
          </a:lstStyle>
          <a:p>
            <a:r>
              <a:t>-Gilles Allain</a:t>
            </a:r>
          </a:p>
        </p:txBody>
      </p:sp>
      <p:sp>
        <p:nvSpPr>
          <p:cNvPr id="143" name="Shape 1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64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NOM</a:t>
            </a:r>
          </a:p>
        </p:txBody>
      </p:sp>
      <p:sp>
        <p:nvSpPr>
          <p:cNvPr id="26" name="Shape 26"/>
          <p:cNvSpPr>
            <a:spLocks noGrp="1"/>
          </p:cNvSpPr>
          <p:nvPr>
            <p:ph type="body" sz="quarter" idx="14"/>
          </p:nvPr>
        </p:nvSpPr>
        <p:spPr>
          <a:xfrm>
            <a:off x="339858" y="7197750"/>
            <a:ext cx="935424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PROJET</a:t>
            </a:r>
          </a:p>
        </p:txBody>
      </p:sp>
      <p:sp>
        <p:nvSpPr>
          <p:cNvPr id="27" name="Shape 27"/>
          <p:cNvSpPr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28" name="Shape 28"/>
          <p:cNvSpPr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29" name="Shape 29"/>
          <p:cNvSpPr>
            <a:spLocks noGrp="1"/>
          </p:cNvSpPr>
          <p:nvPr>
            <p:ph type="body" sz="quarter" idx="17"/>
          </p:nvPr>
        </p:nvSpPr>
        <p:spPr>
          <a:xfrm>
            <a:off x="1422400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30" name="Shape 30"/>
          <p:cNvSpPr>
            <a:spLocks noGrp="1"/>
          </p:cNvSpPr>
          <p:nvPr>
            <p:ph type="pic" idx="18"/>
          </p:nvPr>
        </p:nvSpPr>
        <p:spPr>
          <a:xfrm>
            <a:off x="368300" y="355600"/>
            <a:ext cx="122682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 4 vers le hau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64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NOM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sz="quarter" idx="14"/>
          </p:nvPr>
        </p:nvSpPr>
        <p:spPr>
          <a:xfrm>
            <a:off x="339858" y="7197750"/>
            <a:ext cx="935424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PROJET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7"/>
          </p:nvPr>
        </p:nvSpPr>
        <p:spPr>
          <a:xfrm>
            <a:off x="1419408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9" name="Shape 49"/>
          <p:cNvSpPr>
            <a:spLocks noGrp="1"/>
          </p:cNvSpPr>
          <p:nvPr>
            <p:ph type="pic" sz="half" idx="18"/>
          </p:nvPr>
        </p:nvSpPr>
        <p:spPr>
          <a:xfrm>
            <a:off x="3683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pic" sz="quarter" idx="19"/>
          </p:nvPr>
        </p:nvSpPr>
        <p:spPr>
          <a:xfrm>
            <a:off x="5295900" y="3683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pic" sz="quarter" idx="20"/>
          </p:nvPr>
        </p:nvSpPr>
        <p:spPr>
          <a:xfrm>
            <a:off x="5295900" y="37719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pic" sz="half" idx="21"/>
          </p:nvPr>
        </p:nvSpPr>
        <p:spPr>
          <a:xfrm>
            <a:off x="77851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Centré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xfrm>
            <a:off x="1231900" y="3568700"/>
            <a:ext cx="10541000" cy="26289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63" name="Shape 63"/>
          <p:cNvSpPr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pic" sz="half" idx="13"/>
          </p:nvPr>
        </p:nvSpPr>
        <p:spPr>
          <a:xfrm>
            <a:off x="6921500" y="1354541"/>
            <a:ext cx="5156200" cy="7035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1041400" y="1295400"/>
            <a:ext cx="5334000" cy="3924300"/>
          </a:xfrm>
          <a:prstGeom prst="rect">
            <a:avLst/>
          </a:prstGeom>
        </p:spPr>
        <p:txBody>
          <a:bodyPr anchor="b"/>
          <a:lstStyle>
            <a:lvl1pPr>
              <a:defRPr sz="65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Texte du titre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1041400" y="5207000"/>
            <a:ext cx="5334000" cy="3225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Texte du titre</a:t>
            </a:r>
          </a:p>
        </p:txBody>
      </p:sp>
      <p:sp>
        <p:nvSpPr>
          <p:cNvPr id="81" name="Shape 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Texte du titre</a:t>
            </a:r>
          </a:p>
        </p:txBody>
      </p:sp>
      <p:sp>
        <p:nvSpPr>
          <p:cNvPr id="89" name="Shape 89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10922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90" name="Shape 9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/>
          </p:cNvSpPr>
          <p:nvPr>
            <p:ph type="pic" sz="quarter" idx="13"/>
          </p:nvPr>
        </p:nvSpPr>
        <p:spPr>
          <a:xfrm>
            <a:off x="7645400" y="2768600"/>
            <a:ext cx="42926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Texte du titre</a:t>
            </a:r>
          </a:p>
        </p:txBody>
      </p:sp>
      <p:sp>
        <p:nvSpPr>
          <p:cNvPr id="99" name="Shape 99"/>
          <p:cNvSpPr>
            <a:spLocks noGrp="1"/>
          </p:cNvSpPr>
          <p:nvPr>
            <p:ph type="body" sz="half" idx="1"/>
          </p:nvPr>
        </p:nvSpPr>
        <p:spPr>
          <a:xfrm>
            <a:off x="1041400" y="2768600"/>
            <a:ext cx="5334000" cy="57150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2800"/>
              </a:spcBef>
              <a:buBlip>
                <a:blip r:embed="rId2"/>
              </a:buBlip>
              <a:defRPr sz="3000"/>
            </a:lvl1pPr>
            <a:lvl2pPr marL="762000" indent="-381000">
              <a:spcBef>
                <a:spcPts val="2800"/>
              </a:spcBef>
              <a:buBlip>
                <a:blip r:embed="rId2"/>
              </a:buBlip>
              <a:defRPr sz="3000"/>
            </a:lvl2pPr>
            <a:lvl3pPr marL="1143000" indent="-381000">
              <a:spcBef>
                <a:spcPts val="2800"/>
              </a:spcBef>
              <a:buBlip>
                <a:blip r:embed="rId2"/>
              </a:buBlip>
              <a:defRPr sz="3000"/>
            </a:lvl3pPr>
            <a:lvl4pPr marL="1524000" indent="-381000">
              <a:spcBef>
                <a:spcPts val="2800"/>
              </a:spcBef>
              <a:buBlip>
                <a:blip r:embed="rId2"/>
              </a:buBlip>
              <a:defRPr sz="3000"/>
            </a:lvl4pPr>
            <a:lvl5pPr marL="1905000" indent="-3810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00" name="Shape 10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041400" y="1473200"/>
            <a:ext cx="10922000" cy="680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7"/>
              </a:buBlip>
            </a:lvl1pPr>
            <a:lvl2pPr>
              <a:buBlip>
                <a:blip r:embed="rId17"/>
              </a:buBlip>
            </a:lvl2pPr>
            <a:lvl3pPr>
              <a:buBlip>
                <a:blip r:embed="rId17"/>
              </a:buBlip>
            </a:lvl3pPr>
            <a:lvl4pPr>
              <a:buBlip>
                <a:blip r:embed="rId17"/>
              </a:buBlip>
            </a:lvl4pPr>
            <a:lvl5pPr>
              <a:buBlip>
                <a:blip r:embed="rId17"/>
              </a:buBlip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1041400" y="254000"/>
            <a:ext cx="10922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Texte du titre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6352743" y="9474200"/>
            <a:ext cx="312014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4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7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body" idx="13"/>
          </p:nvPr>
        </p:nvSpPr>
        <p:spPr>
          <a:xfrm>
            <a:off x="6359707" y="8965187"/>
            <a:ext cx="5951950" cy="471924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sz="2400" dirty="0"/>
              <a:t>Savalle, Hamel, Mulder, Van-Hove</a:t>
            </a:r>
          </a:p>
        </p:txBody>
      </p:sp>
      <p:sp>
        <p:nvSpPr>
          <p:cNvPr id="168" name="Shape 168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PROJET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idx="15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DATE</a:t>
            </a:r>
          </a:p>
        </p:txBody>
      </p:sp>
      <p:sp>
        <p:nvSpPr>
          <p:cNvPr id="170" name="Shape 170"/>
          <p:cNvSpPr>
            <a:spLocks noGrp="1"/>
          </p:cNvSpPr>
          <p:nvPr>
            <p:ph type="body" idx="16"/>
          </p:nvPr>
        </p:nvSpPr>
        <p:spPr>
          <a:xfrm>
            <a:off x="5292007" y="8912250"/>
            <a:ext cx="1045389" cy="374600"/>
          </a:xfrm>
          <a:prstGeom prst="rect">
            <a:avLst/>
          </a:prstGeom>
        </p:spPr>
        <p:txBody>
          <a:bodyPr/>
          <a:lstStyle/>
          <a:p>
            <a:r>
              <a:t>Membres</a:t>
            </a:r>
          </a:p>
        </p:txBody>
      </p:sp>
      <p:sp>
        <p:nvSpPr>
          <p:cNvPr id="171" name="Shape 171"/>
          <p:cNvSpPr>
            <a:spLocks noGrp="1"/>
          </p:cNvSpPr>
          <p:nvPr>
            <p:ph type="body" idx="17"/>
          </p:nvPr>
        </p:nvSpPr>
        <p:spPr>
          <a:xfrm>
            <a:off x="1419408" y="8965187"/>
            <a:ext cx="3763851" cy="471924"/>
          </a:xfrm>
          <a:prstGeom prst="rect">
            <a:avLst/>
          </a:prstGeom>
        </p:spPr>
        <p:txBody>
          <a:bodyPr/>
          <a:lstStyle>
            <a:lvl1pPr>
              <a:defRPr sz="2900"/>
            </a:lvl1pPr>
          </a:lstStyle>
          <a:p>
            <a:r>
              <a:rPr sz="2400" dirty="0"/>
              <a:t>Du 14 au 16 </a:t>
            </a:r>
            <a:r>
              <a:rPr sz="2400" dirty="0" err="1"/>
              <a:t>novembre</a:t>
            </a:r>
            <a:endParaRPr sz="2400" dirty="0"/>
          </a:p>
        </p:txBody>
      </p:sp>
      <p:pic>
        <p:nvPicPr>
          <p:cNvPr id="172" name="Espace réservé pour une image  171"/>
          <p:cNvPicPr>
            <a:picLocks noGrp="1"/>
          </p:cNvPicPr>
          <p:nvPr>
            <p:ph type="pic" idx="18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381000" y="381000"/>
            <a:ext cx="4876800" cy="6832600"/>
          </a:xfrm>
          <a:prstGeom prst="rect">
            <a:avLst/>
          </a:prstGeom>
          <a:ln w="9525">
            <a:round/>
          </a:ln>
        </p:spPr>
      </p:pic>
      <p:pic>
        <p:nvPicPr>
          <p:cNvPr id="173" name="Espace réservé pour une image  172"/>
          <p:cNvPicPr>
            <a:picLocks noGrp="1"/>
          </p:cNvPicPr>
          <p:nvPr>
            <p:ph type="pic" idx="19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5308600" y="381000"/>
            <a:ext cx="2438400" cy="3429000"/>
          </a:xfrm>
          <a:prstGeom prst="rect">
            <a:avLst/>
          </a:prstGeom>
          <a:ln w="9525">
            <a:round/>
          </a:ln>
        </p:spPr>
      </p:pic>
      <p:pic>
        <p:nvPicPr>
          <p:cNvPr id="174" name="Espace réservé pour une image  173"/>
          <p:cNvPicPr>
            <a:picLocks noGrp="1"/>
          </p:cNvPicPr>
          <p:nvPr>
            <p:ph type="pic" idx="20"/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308600" y="3784600"/>
            <a:ext cx="2438400" cy="3429000"/>
          </a:xfrm>
          <a:prstGeom prst="rect">
            <a:avLst/>
          </a:prstGeom>
          <a:ln w="9525">
            <a:round/>
          </a:ln>
        </p:spPr>
      </p:pic>
      <p:pic>
        <p:nvPicPr>
          <p:cNvPr id="175" name="Espace réservé pour une image  174"/>
          <p:cNvPicPr>
            <a:picLocks noGrp="1"/>
          </p:cNvPicPr>
          <p:nvPr>
            <p:ph type="pic" idx="21"/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7797800" y="381000"/>
            <a:ext cx="4876800" cy="6832600"/>
          </a:xfrm>
          <a:prstGeom prst="rect">
            <a:avLst/>
          </a:prstGeom>
          <a:ln w="9525">
            <a:round/>
          </a:ln>
        </p:spPr>
      </p:pic>
      <p:sp>
        <p:nvSpPr>
          <p:cNvPr id="176" name="Shape 17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048"/>
            </a:lvl1pPr>
          </a:lstStyle>
          <a:p>
            <a:r>
              <a:rPr b="1" dirty="0" err="1"/>
              <a:t>SmartPatate</a:t>
            </a:r>
            <a:endParaRPr b="1" dirty="0"/>
          </a:p>
        </p:txBody>
      </p:sp>
      <p:sp>
        <p:nvSpPr>
          <p:cNvPr id="177" name="Shape 177"/>
          <p:cNvSpPr>
            <a:spLocks noGrp="1"/>
          </p:cNvSpPr>
          <p:nvPr>
            <p:ph type="body" sz="quarter" idx="1"/>
          </p:nvPr>
        </p:nvSpPr>
        <p:spPr>
          <a:xfrm>
            <a:off x="1422400" y="7954065"/>
            <a:ext cx="10845800" cy="749300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r>
              <a:rPr dirty="0"/>
              <a:t>1ère </a:t>
            </a:r>
            <a:r>
              <a:rPr dirty="0" err="1"/>
              <a:t>année</a:t>
            </a:r>
            <a:r>
              <a:rPr dirty="0"/>
              <a:t> cycle </a:t>
            </a:r>
            <a:r>
              <a:rPr dirty="0" err="1"/>
              <a:t>préparatoire</a:t>
            </a:r>
            <a:r>
              <a:rPr dirty="0"/>
              <a:t> 2016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/>
          </p:cNvSpPr>
          <p:nvPr>
            <p:ph type="title"/>
          </p:nvPr>
        </p:nvSpPr>
        <p:spPr>
          <a:xfrm>
            <a:off x="484232" y="-24547"/>
            <a:ext cx="5334001" cy="24384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5400" b="1" dirty="0" err="1"/>
              <a:t>Expérience</a:t>
            </a:r>
            <a:r>
              <a:rPr sz="5400" b="1" dirty="0"/>
              <a:t> 1</a:t>
            </a:r>
          </a:p>
        </p:txBody>
      </p:sp>
      <p:sp>
        <p:nvSpPr>
          <p:cNvPr id="180" name="Shape 180"/>
          <p:cNvSpPr>
            <a:spLocks noGrp="1"/>
          </p:cNvSpPr>
          <p:nvPr>
            <p:ph type="body" sz="half" idx="4294967295"/>
          </p:nvPr>
        </p:nvSpPr>
        <p:spPr>
          <a:xfrm>
            <a:off x="443448" y="828877"/>
            <a:ext cx="6853289" cy="3821519"/>
          </a:xfrm>
          <a:prstGeom prst="rect">
            <a:avLst/>
          </a:prstGeom>
        </p:spPr>
        <p:txBody>
          <a:bodyPr/>
          <a:lstStyle/>
          <a:p>
            <a:pPr marL="380999" indent="-380999">
              <a:spcBef>
                <a:spcPts val="2800"/>
              </a:spcBef>
              <a:buBlip>
                <a:blip r:embed="rId3"/>
              </a:buBlip>
              <a:defRPr sz="2500">
                <a:solidFill>
                  <a:srgbClr val="DCDEE0"/>
                </a:solidFill>
              </a:defRPr>
            </a:pPr>
            <a:r>
              <a:rPr dirty="0"/>
              <a:t>Léger </a:t>
            </a:r>
            <a:r>
              <a:rPr lang="fr-FR" dirty="0"/>
              <a:t>changement</a:t>
            </a:r>
            <a:r>
              <a:rPr dirty="0"/>
              <a:t> à </a:t>
            </a:r>
            <a:r>
              <a:rPr dirty="0" err="1"/>
              <a:t>partir</a:t>
            </a:r>
            <a:r>
              <a:rPr dirty="0"/>
              <a:t> de 300 000 Hz</a:t>
            </a:r>
          </a:p>
          <a:p>
            <a:pPr marL="380999" indent="-380999">
              <a:spcBef>
                <a:spcPts val="2800"/>
              </a:spcBef>
              <a:buBlip>
                <a:blip r:embed="rId3"/>
              </a:buBlip>
              <a:defRPr sz="2500">
                <a:solidFill>
                  <a:srgbClr val="DCDEE0"/>
                </a:solidFill>
              </a:defRPr>
            </a:pPr>
            <a:r>
              <a:rPr dirty="0" err="1"/>
              <a:t>Changement</a:t>
            </a:r>
            <a:r>
              <a:rPr dirty="0"/>
              <a:t> flagrant à </a:t>
            </a:r>
            <a:r>
              <a:rPr dirty="0" err="1"/>
              <a:t>très</a:t>
            </a:r>
            <a:r>
              <a:rPr dirty="0"/>
              <a:t> </a:t>
            </a:r>
            <a:r>
              <a:rPr dirty="0" err="1"/>
              <a:t>hautes</a:t>
            </a:r>
            <a:r>
              <a:rPr dirty="0"/>
              <a:t> </a:t>
            </a:r>
            <a:r>
              <a:rPr dirty="0" err="1"/>
              <a:t>fréquences</a:t>
            </a:r>
            <a:r>
              <a:rPr dirty="0"/>
              <a:t> (2-3 millions de Hz)</a:t>
            </a:r>
          </a:p>
        </p:txBody>
      </p:sp>
      <p:sp>
        <p:nvSpPr>
          <p:cNvPr id="182" name="Shape 182"/>
          <p:cNvSpPr/>
          <p:nvPr/>
        </p:nvSpPr>
        <p:spPr>
          <a:xfrm>
            <a:off x="6996334" y="-48930"/>
            <a:ext cx="5334001" cy="243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lnSpc>
                <a:spcPct val="90000"/>
              </a:lnSpc>
              <a:defRPr sz="7200" cap="all">
                <a:solidFill>
                  <a:srgbClr val="DEDEDE"/>
                </a:solidFill>
              </a:defRPr>
            </a:lvl1pPr>
          </a:lstStyle>
          <a:p>
            <a:r>
              <a:rPr sz="5400" b="1" dirty="0" err="1"/>
              <a:t>Expérience</a:t>
            </a:r>
            <a:r>
              <a:rPr sz="5400" b="1" dirty="0"/>
              <a:t> 2</a:t>
            </a:r>
          </a:p>
        </p:txBody>
      </p:sp>
      <p:sp>
        <p:nvSpPr>
          <p:cNvPr id="183" name="Shape 183"/>
          <p:cNvSpPr/>
          <p:nvPr/>
        </p:nvSpPr>
        <p:spPr>
          <a:xfrm>
            <a:off x="6753013" y="476614"/>
            <a:ext cx="5334001" cy="571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380999" indent="-380999" algn="l">
              <a:spcBef>
                <a:spcPts val="2800"/>
              </a:spcBef>
              <a:buSzPct val="40000"/>
              <a:buBlip>
                <a:blip r:embed="rId3"/>
              </a:buBlip>
              <a:defRPr sz="2500">
                <a:solidFill>
                  <a:srgbClr val="DCDEE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</p:txBody>
      </p:sp>
      <p:pic>
        <p:nvPicPr>
          <p:cNvPr id="184" name="Image 183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495976">
            <a:off x="7866873" y="2027600"/>
            <a:ext cx="4510981" cy="2438401"/>
          </a:xfrm>
          <a:prstGeom prst="rect">
            <a:avLst/>
          </a:prstGeom>
        </p:spPr>
      </p:pic>
      <p:pic>
        <p:nvPicPr>
          <p:cNvPr id="185" name="Image 184"/>
          <p:cNvPicPr>
            <a:picLocks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21236816">
            <a:off x="5831402" y="3175588"/>
            <a:ext cx="4736970" cy="2570350"/>
          </a:xfrm>
          <a:prstGeom prst="rect">
            <a:avLst/>
          </a:prstGeom>
        </p:spPr>
      </p:pic>
      <p:pic>
        <p:nvPicPr>
          <p:cNvPr id="186" name="Image 185"/>
          <p:cNvPicPr>
            <a:picLocks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947015" y="5888291"/>
            <a:ext cx="4744339" cy="2604940"/>
          </a:xfrm>
          <a:prstGeom prst="rect">
            <a:avLst/>
          </a:prstGeom>
        </p:spPr>
      </p:pic>
      <p:sp>
        <p:nvSpPr>
          <p:cNvPr id="187" name="Shape 187"/>
          <p:cNvSpPr/>
          <p:nvPr/>
        </p:nvSpPr>
        <p:spPr>
          <a:xfrm>
            <a:off x="5568033" y="6291235"/>
            <a:ext cx="2472614" cy="11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3200"/>
              </a:spcBef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dirty="0" err="1"/>
              <a:t>Résultats</a:t>
            </a:r>
            <a:r>
              <a:rPr dirty="0"/>
              <a:t> </a:t>
            </a:r>
            <a:r>
              <a:rPr dirty="0" err="1"/>
              <a:t>attendus</a:t>
            </a:r>
            <a:endParaRPr dirty="0"/>
          </a:p>
        </p:txBody>
      </p:sp>
      <p:sp>
        <p:nvSpPr>
          <p:cNvPr id="188" name="Shape 188"/>
          <p:cNvSpPr/>
          <p:nvPr/>
        </p:nvSpPr>
        <p:spPr>
          <a:xfrm>
            <a:off x="7490941" y="6931954"/>
            <a:ext cx="912148" cy="489638"/>
          </a:xfrm>
          <a:prstGeom prst="line">
            <a:avLst/>
          </a:prstGeom>
          <a:ln w="635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000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50" y="5357750"/>
            <a:ext cx="5022317" cy="3225293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914453" y="8250809"/>
            <a:ext cx="2809461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r-FR" sz="2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Graph </a:t>
            </a:r>
            <a:r>
              <a:rPr lang="fr-FR" sz="2400" dirty="0" err="1">
                <a:solidFill>
                  <a:schemeClr val="bg2">
                    <a:lumMod val="20000"/>
                    <a:lumOff val="80000"/>
                  </a:schemeClr>
                </a:solidFill>
              </a:rPr>
              <a:t>Processing</a:t>
            </a:r>
            <a:endParaRPr kumimoji="0" lang="fr-FR" sz="2400" b="0" i="0" u="none" strike="noStrike" cap="none" spc="0" normalizeH="0" baseline="0" dirty="0">
              <a:ln>
                <a:noFill/>
              </a:ln>
              <a:solidFill>
                <a:schemeClr val="bg2">
                  <a:lumMod val="20000"/>
                  <a:lumOff val="80000"/>
                </a:schemeClr>
              </a:solidFill>
              <a:effectLst/>
              <a:uFillTx/>
              <a:sym typeface="Helvetica Neue Bold Condensed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275921" y="8583043"/>
            <a:ext cx="319377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20000"/>
                    <a:lumOff val="80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Sch</a:t>
            </a:r>
            <a:r>
              <a:rPr lang="fr-FR" sz="2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éma électronique</a:t>
            </a:r>
            <a:endParaRPr kumimoji="0" lang="fr-FR" sz="2400" b="0" i="0" u="none" strike="noStrike" cap="none" spc="0" normalizeH="0" baseline="0" dirty="0">
              <a:ln>
                <a:noFill/>
              </a:ln>
              <a:solidFill>
                <a:schemeClr val="bg2">
                  <a:lumMod val="20000"/>
                  <a:lumOff val="80000"/>
                </a:schemeClr>
              </a:solidFill>
              <a:effectLst/>
              <a:uFillTx/>
              <a:sym typeface="Helvetica Neue Bold Condensed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xfrm>
            <a:off x="407137" y="345980"/>
            <a:ext cx="6430985" cy="176303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5400" b="1" dirty="0"/>
              <a:t>Le </a:t>
            </a:r>
            <a:r>
              <a:rPr sz="5400" b="1" dirty="0" err="1"/>
              <a:t>capteur</a:t>
            </a:r>
            <a:r>
              <a:rPr sz="5400" b="1" dirty="0"/>
              <a:t> et son circuit</a:t>
            </a:r>
          </a:p>
        </p:txBody>
      </p:sp>
      <p:pic>
        <p:nvPicPr>
          <p:cNvPr id="191" name="Image 190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4643923"/>
            <a:ext cx="13004800" cy="5109677"/>
          </a:xfrm>
          <a:prstGeom prst="rect">
            <a:avLst/>
          </a:prstGeom>
          <a:effectLst>
            <a:outerShdw blurRad="63500" dist="25400" dir="5400000" rotWithShape="0">
              <a:srgbClr val="000000">
                <a:alpha val="50000"/>
              </a:srgbClr>
            </a:outerShdw>
          </a:effectLst>
        </p:spPr>
      </p:pic>
      <p:pic>
        <p:nvPicPr>
          <p:cNvPr id="193" name="Image 192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21115752">
            <a:off x="830553" y="2337436"/>
            <a:ext cx="2200247" cy="2078065"/>
          </a:xfrm>
          <a:prstGeom prst="rect">
            <a:avLst/>
          </a:prstGeom>
        </p:spPr>
      </p:pic>
      <p:pic>
        <p:nvPicPr>
          <p:cNvPr id="194" name="Image 193"/>
          <p:cNvPicPr>
            <a:picLocks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21331285">
            <a:off x="4606880" y="1935730"/>
            <a:ext cx="2500760" cy="1863512"/>
          </a:xfrm>
          <a:prstGeom prst="rect">
            <a:avLst/>
          </a:prstGeom>
        </p:spPr>
      </p:pic>
      <p:pic>
        <p:nvPicPr>
          <p:cNvPr id="195" name="Image 194"/>
          <p:cNvPicPr>
            <a:picLocks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 rot="43883">
            <a:off x="2869911" y="2965077"/>
            <a:ext cx="2100851" cy="1962314"/>
          </a:xfrm>
          <a:prstGeom prst="rect">
            <a:avLst/>
          </a:prstGeom>
        </p:spPr>
      </p:pic>
      <p:pic>
        <p:nvPicPr>
          <p:cNvPr id="8" name="Image 7"/>
          <p:cNvPicPr>
            <a:picLocks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349308" y="345980"/>
            <a:ext cx="5221771" cy="449714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/>
        </p:nvSpPr>
        <p:spPr>
          <a:xfrm>
            <a:off x="451358" y="436363"/>
            <a:ext cx="4825039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defRPr sz="6500" cap="all">
                <a:solidFill>
                  <a:srgbClr val="DEDEDE"/>
                </a:solidFill>
              </a:defRPr>
            </a:lvl1pPr>
          </a:lstStyle>
          <a:p>
            <a:r>
              <a:rPr sz="4800" b="1" dirty="0"/>
              <a:t>Le prototype</a:t>
            </a:r>
          </a:p>
        </p:txBody>
      </p:sp>
      <p:pic>
        <p:nvPicPr>
          <p:cNvPr id="198" name="Image 197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6200000">
            <a:off x="7626374" y="-444655"/>
            <a:ext cx="4294663" cy="6056699"/>
          </a:xfrm>
          <a:prstGeom prst="rect">
            <a:avLst/>
          </a:prstGeom>
        </p:spPr>
      </p:pic>
      <p:sp>
        <p:nvSpPr>
          <p:cNvPr id="199" name="Shape 199"/>
          <p:cNvSpPr/>
          <p:nvPr/>
        </p:nvSpPr>
        <p:spPr>
          <a:xfrm>
            <a:off x="3759257" y="1633121"/>
            <a:ext cx="2906586" cy="3549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defRPr>
                <a:solidFill>
                  <a:srgbClr val="DCDEE0"/>
                </a:solidFill>
              </a:defRPr>
            </a:pPr>
            <a:r>
              <a:rPr sz="3200" dirty="0"/>
              <a:t>1 </a:t>
            </a:r>
            <a:r>
              <a:rPr sz="3200" dirty="0" err="1"/>
              <a:t>doigt</a:t>
            </a:r>
            <a:r>
              <a:rPr sz="3200" dirty="0"/>
              <a:t> = </a:t>
            </a:r>
            <a:r>
              <a:rPr sz="3200" dirty="0">
                <a:solidFill>
                  <a:srgbClr val="FF0000"/>
                </a:solidFill>
              </a:rPr>
              <a:t>LED rouge</a:t>
            </a:r>
          </a:p>
          <a:p>
            <a:pPr>
              <a:defRPr>
                <a:solidFill>
                  <a:srgbClr val="DCDEE0"/>
                </a:solidFill>
              </a:defRPr>
            </a:pPr>
            <a:r>
              <a:rPr sz="3200" dirty="0"/>
              <a:t>2 </a:t>
            </a:r>
            <a:r>
              <a:rPr sz="3200" dirty="0" err="1"/>
              <a:t>doigts</a:t>
            </a:r>
            <a:r>
              <a:rPr sz="3200" dirty="0"/>
              <a:t> = </a:t>
            </a:r>
            <a:r>
              <a:rPr sz="3200" dirty="0">
                <a:solidFill>
                  <a:srgbClr val="00B050"/>
                </a:solidFill>
              </a:rPr>
              <a:t>LED </a:t>
            </a:r>
            <a:r>
              <a:rPr sz="3200" dirty="0" err="1">
                <a:solidFill>
                  <a:srgbClr val="00B050"/>
                </a:solidFill>
              </a:rPr>
              <a:t>verte</a:t>
            </a:r>
            <a:endParaRPr sz="3200" dirty="0">
              <a:solidFill>
                <a:srgbClr val="00B050"/>
              </a:solidFill>
            </a:endParaRPr>
          </a:p>
          <a:p>
            <a:pPr>
              <a:defRPr>
                <a:solidFill>
                  <a:srgbClr val="DCDEE0"/>
                </a:solidFill>
              </a:defRPr>
            </a:pPr>
            <a:r>
              <a:rPr sz="3200" dirty="0" err="1"/>
              <a:t>Saisi</a:t>
            </a:r>
            <a:r>
              <a:rPr lang="fr-FR" sz="3200" dirty="0"/>
              <a:t>e</a:t>
            </a:r>
            <a:r>
              <a:rPr sz="3200" dirty="0"/>
              <a:t> à </a:t>
            </a:r>
            <a:r>
              <a:rPr sz="3200" dirty="0" err="1"/>
              <a:t>pleine</a:t>
            </a:r>
            <a:r>
              <a:rPr sz="3200" dirty="0"/>
              <a:t> main = </a:t>
            </a:r>
            <a:r>
              <a:rPr sz="3200" dirty="0">
                <a:solidFill>
                  <a:srgbClr val="0070C0"/>
                </a:solidFill>
              </a:rPr>
              <a:t>LED bleu </a:t>
            </a:r>
          </a:p>
        </p:txBody>
      </p:sp>
      <p:pic>
        <p:nvPicPr>
          <p:cNvPr id="200" name="Image 199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505739" y="5222712"/>
            <a:ext cx="7557794" cy="3810117"/>
          </a:xfrm>
          <a:prstGeom prst="rect">
            <a:avLst/>
          </a:prstGeom>
        </p:spPr>
      </p:pic>
      <p:pic>
        <p:nvPicPr>
          <p:cNvPr id="9" name="Image 8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2" y="1203753"/>
            <a:ext cx="3279151" cy="121588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Image 9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2" y="2717209"/>
            <a:ext cx="3300512" cy="58436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ZoneTexte 1"/>
          <p:cNvSpPr txBox="1"/>
          <p:nvPr/>
        </p:nvSpPr>
        <p:spPr>
          <a:xfrm>
            <a:off x="667085" y="8560905"/>
            <a:ext cx="270344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20000"/>
                    <a:lumOff val="80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Code source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7684460" y="4708524"/>
            <a:ext cx="417849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20000"/>
                    <a:lumOff val="80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Montage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6495592" y="8836768"/>
            <a:ext cx="357808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20000"/>
                    <a:lumOff val="80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Schéma électronique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>
            <a:off x="8481392" y="5032883"/>
            <a:ext cx="3906344" cy="1099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defRPr sz="7200" cap="all">
                <a:solidFill>
                  <a:srgbClr val="DEDEDE"/>
                </a:solidFill>
              </a:defRPr>
            </a:lvl1pPr>
          </a:lstStyle>
          <a:p>
            <a:r>
              <a:rPr dirty="0" err="1"/>
              <a:t>Bilan</a:t>
            </a:r>
            <a:endParaRPr dirty="0"/>
          </a:p>
        </p:txBody>
      </p:sp>
      <p:sp>
        <p:nvSpPr>
          <p:cNvPr id="206" name="Shape 206"/>
          <p:cNvSpPr/>
          <p:nvPr/>
        </p:nvSpPr>
        <p:spPr>
          <a:xfrm>
            <a:off x="238538" y="4184700"/>
            <a:ext cx="48559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dirty="0" err="1"/>
              <a:t>Difficultés</a:t>
            </a:r>
            <a:r>
              <a:rPr dirty="0"/>
              <a:t> </a:t>
            </a:r>
            <a:r>
              <a:rPr dirty="0" err="1"/>
              <a:t>rencontrées</a:t>
            </a:r>
            <a:r>
              <a:rPr dirty="0"/>
              <a:t> </a:t>
            </a:r>
          </a:p>
        </p:txBody>
      </p:sp>
      <p:sp>
        <p:nvSpPr>
          <p:cNvPr id="207" name="Shape 207"/>
          <p:cNvSpPr/>
          <p:nvPr/>
        </p:nvSpPr>
        <p:spPr>
          <a:xfrm>
            <a:off x="455782" y="5022969"/>
            <a:ext cx="6091411" cy="1620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71500" indent="-571500" algn="l">
              <a:spcBef>
                <a:spcPts val="3200"/>
              </a:spcBef>
              <a:buFont typeface="Arial" panose="020B0604020202020204" pitchFamily="34" charset="0"/>
              <a:buChar char="•"/>
              <a:defRPr>
                <a:solidFill>
                  <a:srgbClr val="DCDEE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/>
              <a:t>Matériel</a:t>
            </a:r>
            <a:endParaRPr dirty="0"/>
          </a:p>
          <a:p>
            <a:pPr marL="571500" indent="-571500">
              <a:spcBef>
                <a:spcPts val="3200"/>
              </a:spcBef>
              <a:buFont typeface="Arial" panose="020B0604020202020204" pitchFamily="34" charset="0"/>
              <a:buChar char="•"/>
              <a:defRPr>
                <a:solidFill>
                  <a:srgbClr val="DCDEE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/>
              <a:t>Programmes</a:t>
            </a:r>
            <a:r>
              <a:rPr dirty="0"/>
              <a:t> </a:t>
            </a:r>
            <a:r>
              <a:rPr dirty="0" err="1"/>
              <a:t>expérience</a:t>
            </a:r>
            <a:r>
              <a:rPr dirty="0"/>
              <a:t> </a:t>
            </a:r>
            <a:r>
              <a:rPr lang="fr-FR" dirty="0"/>
              <a:t>II</a:t>
            </a:r>
            <a:endParaRPr dirty="0"/>
          </a:p>
        </p:txBody>
      </p:sp>
      <p:sp>
        <p:nvSpPr>
          <p:cNvPr id="208" name="Shape 208"/>
          <p:cNvSpPr/>
          <p:nvPr/>
        </p:nvSpPr>
        <p:spPr>
          <a:xfrm>
            <a:off x="511368" y="6911765"/>
            <a:ext cx="4029762" cy="6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err="1"/>
              <a:t>Idées</a:t>
            </a:r>
            <a:r>
              <a:rPr dirty="0"/>
              <a:t> </a:t>
            </a:r>
            <a:r>
              <a:rPr dirty="0" err="1"/>
              <a:t>d’améliorations</a:t>
            </a:r>
            <a:endParaRPr dirty="0"/>
          </a:p>
        </p:txBody>
      </p:sp>
      <p:sp>
        <p:nvSpPr>
          <p:cNvPr id="209" name="Shape 209"/>
          <p:cNvSpPr/>
          <p:nvPr/>
        </p:nvSpPr>
        <p:spPr>
          <a:xfrm>
            <a:off x="474858" y="7662586"/>
            <a:ext cx="10041210" cy="1620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71500" indent="-571500" algn="l">
              <a:spcBef>
                <a:spcPts val="3200"/>
              </a:spcBef>
              <a:buFont typeface="Arial" panose="020B0604020202020204" pitchFamily="34" charset="0"/>
              <a:buChar char="•"/>
              <a:defRPr>
                <a:solidFill>
                  <a:srgbClr val="DCDEE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fr-FR" dirty="0"/>
              <a:t>Répartition</a:t>
            </a:r>
            <a:r>
              <a:rPr dirty="0"/>
              <a:t> plus </a:t>
            </a:r>
            <a:r>
              <a:rPr dirty="0" err="1"/>
              <a:t>efficace</a:t>
            </a:r>
            <a:r>
              <a:rPr dirty="0"/>
              <a:t> des </a:t>
            </a:r>
            <a:r>
              <a:rPr dirty="0" err="1"/>
              <a:t>rôles</a:t>
            </a:r>
            <a:r>
              <a:rPr dirty="0"/>
              <a:t> </a:t>
            </a:r>
          </a:p>
          <a:p>
            <a:pPr marL="571500" indent="-571500" algn="l">
              <a:spcBef>
                <a:spcPts val="3200"/>
              </a:spcBef>
              <a:buFont typeface="Arial" panose="020B0604020202020204" pitchFamily="34" charset="0"/>
              <a:buChar char="•"/>
              <a:defRPr>
                <a:solidFill>
                  <a:srgbClr val="DCDEE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fr-FR" dirty="0"/>
              <a:t>Développer</a:t>
            </a:r>
            <a:r>
              <a:rPr dirty="0"/>
              <a:t> d</a:t>
            </a:r>
            <a:r>
              <a:rPr lang="fr-FR" dirty="0"/>
              <a:t>es</a:t>
            </a:r>
            <a:r>
              <a:rPr dirty="0"/>
              <a:t> applications à la </a:t>
            </a:r>
            <a:r>
              <a:rPr dirty="0" err="1"/>
              <a:t>SmartPatate</a:t>
            </a:r>
            <a:endParaRPr dirty="0"/>
          </a:p>
        </p:txBody>
      </p:sp>
      <p:sp>
        <p:nvSpPr>
          <p:cNvPr id="210" name="Shape 210"/>
          <p:cNvSpPr/>
          <p:nvPr/>
        </p:nvSpPr>
        <p:spPr>
          <a:xfrm>
            <a:off x="511368" y="522535"/>
            <a:ext cx="4783684" cy="647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Acquisitions </a:t>
            </a:r>
            <a:r>
              <a:rPr dirty="0" err="1"/>
              <a:t>personnelles</a:t>
            </a:r>
            <a:endParaRPr dirty="0"/>
          </a:p>
        </p:txBody>
      </p:sp>
      <p:sp>
        <p:nvSpPr>
          <p:cNvPr id="211" name="Shape 211"/>
          <p:cNvSpPr/>
          <p:nvPr/>
        </p:nvSpPr>
        <p:spPr>
          <a:xfrm>
            <a:off x="412520" y="1260302"/>
            <a:ext cx="3962623" cy="2585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71500" indent="-571500" algn="l">
              <a:spcBef>
                <a:spcPts val="3200"/>
              </a:spcBef>
              <a:buFont typeface="Arial" panose="020B0604020202020204" pitchFamily="34" charset="0"/>
              <a:buChar char="•"/>
              <a:defRPr>
                <a:solidFill>
                  <a:srgbClr val="DCDEE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/>
              <a:t>Autonomie</a:t>
            </a:r>
            <a:endParaRPr dirty="0"/>
          </a:p>
          <a:p>
            <a:pPr marL="571500" indent="-571500" algn="l">
              <a:spcBef>
                <a:spcPts val="3200"/>
              </a:spcBef>
              <a:buFont typeface="Arial" panose="020B0604020202020204" pitchFamily="34" charset="0"/>
              <a:buChar char="•"/>
              <a:defRPr>
                <a:solidFill>
                  <a:srgbClr val="DCDEE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/>
              <a:t>Connaissances</a:t>
            </a:r>
            <a:r>
              <a:rPr dirty="0"/>
              <a:t> </a:t>
            </a:r>
          </a:p>
          <a:p>
            <a:pPr marL="571500" indent="-571500" algn="l">
              <a:spcBef>
                <a:spcPts val="3200"/>
              </a:spcBef>
              <a:buFont typeface="Arial" panose="020B0604020202020204" pitchFamily="34" charset="0"/>
              <a:buChar char="•"/>
              <a:defRPr>
                <a:solidFill>
                  <a:srgbClr val="DCDEE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Rigueur </a:t>
            </a:r>
          </a:p>
        </p:txBody>
      </p:sp>
      <p:pic>
        <p:nvPicPr>
          <p:cNvPr id="212" name="Image 211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06161" y="1474742"/>
            <a:ext cx="5765515" cy="308937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92143" y="795842"/>
            <a:ext cx="10541000" cy="2628900"/>
          </a:xfrm>
        </p:spPr>
        <p:txBody>
          <a:bodyPr/>
          <a:lstStyle/>
          <a:p>
            <a:pPr algn="ctr"/>
            <a:r>
              <a:rPr lang="fr-FR" dirty="0"/>
              <a:t>Merci de votre attention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954156" y="7226985"/>
            <a:ext cx="11277600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r-FR" sz="6000" dirty="0"/>
              <a:t>Avez-vous des questions ?</a:t>
            </a:r>
            <a:endParaRPr kumimoji="0" lang="fr-FR" sz="6000" b="0" i="0" u="none" strike="noStrike" cap="none" spc="0" normalizeH="0" baseline="0" dirty="0">
              <a:ln>
                <a:noFill/>
              </a:ln>
              <a:solidFill>
                <a:srgbClr val="558AAB"/>
              </a:solidFill>
              <a:effectLst/>
              <a:uFillTx/>
              <a:latin typeface="+mj-lt"/>
              <a:ea typeface="+mj-ea"/>
              <a:cs typeface="+mj-cs"/>
              <a:sym typeface="Helvetica Neue Bold Condensed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661" y="3280478"/>
            <a:ext cx="5681964" cy="409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97575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239</Words>
  <Application>Microsoft Office PowerPoint</Application>
  <PresentationFormat>Personnalisé</PresentationFormat>
  <Paragraphs>77</Paragraphs>
  <Slides>6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Helvetica</vt:lpstr>
      <vt:lpstr>Helvetica Neue</vt:lpstr>
      <vt:lpstr>Helvetica Neue Bold Condensed</vt:lpstr>
      <vt:lpstr>Helvetica Neue Light</vt:lpstr>
      <vt:lpstr>Blueprint</vt:lpstr>
      <vt:lpstr>SmartPatate</vt:lpstr>
      <vt:lpstr>Expérience 1</vt:lpstr>
      <vt:lpstr>Le capteur et son circuit</vt:lpstr>
      <vt:lpstr>Présentation PowerPoint</vt:lpstr>
      <vt:lpstr>Présentation PowerPoint</vt:lpstr>
      <vt:lpstr>Merci de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SmartPatate</dc:title>
  <dc:creator>Antoine Savalle</dc:creator>
  <cp:lastModifiedBy>Antoine Savalle</cp:lastModifiedBy>
  <cp:revision>12</cp:revision>
  <dcterms:modified xsi:type="dcterms:W3CDTF">2016-11-16T09:59:21Z</dcterms:modified>
</cp:coreProperties>
</file>